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4"/>
          </a:lnRef>
          <a:fillRef idx="2">
            <a:schemeClr val="accent4"/>
          </a:fillRef>
          <a:effectRef idx="1">
            <a:schemeClr val="accent4"/>
          </a:effectRef>
          <a:fontRef idx="minor">
            <a:schemeClr val="dk1"/>
          </a:fontRef>
        </p:style>
        <p:txBody>
          <a:bodyPr/>
          <a:lstStyle/>
          <a:p>
            <a:r>
              <a:rPr lang="en-US" b="1" dirty="0" smtClean="0">
                <a:solidFill>
                  <a:srgbClr val="7030A0"/>
                </a:solidFill>
                <a:latin typeface="Aharoni" pitchFamily="2" charset="-79"/>
                <a:cs typeface="Aharoni" pitchFamily="2" charset="-79"/>
              </a:rPr>
              <a:t>Sustainable </a:t>
            </a:r>
            <a:r>
              <a:rPr lang="en-US" b="1" dirty="0" smtClean="0">
                <a:solidFill>
                  <a:srgbClr val="7030A0"/>
                </a:solidFill>
                <a:latin typeface="Aharoni" pitchFamily="2" charset="-79"/>
                <a:cs typeface="Aharoni" pitchFamily="2" charset="-79"/>
              </a:rPr>
              <a:t>Development</a:t>
            </a:r>
            <a:br>
              <a:rPr lang="en-US" b="1" dirty="0" smtClean="0">
                <a:solidFill>
                  <a:srgbClr val="7030A0"/>
                </a:solidFill>
                <a:latin typeface="Aharoni" pitchFamily="2" charset="-79"/>
                <a:cs typeface="Aharoni" pitchFamily="2" charset="-79"/>
              </a:rPr>
            </a:br>
            <a:r>
              <a:rPr lang="en-US" sz="2800" b="1" dirty="0" smtClean="0">
                <a:solidFill>
                  <a:srgbClr val="7030A0"/>
                </a:solidFill>
                <a:latin typeface="AngsanaUPC" pitchFamily="18" charset="-34"/>
                <a:cs typeface="AngsanaUPC" pitchFamily="18" charset="-34"/>
              </a:rPr>
              <a:t>(Unit II) </a:t>
            </a:r>
            <a:endParaRPr lang="en-IN" sz="2800" b="1" dirty="0">
              <a:solidFill>
                <a:srgbClr val="7030A0"/>
              </a:solidFill>
              <a:latin typeface="AngsanaUPC" pitchFamily="18" charset="-34"/>
              <a:cs typeface="AngsanaUPC" pitchFamily="18" charset="-34"/>
            </a:endParaRPr>
          </a:p>
        </p:txBody>
      </p:sp>
      <p:sp>
        <p:nvSpPr>
          <p:cNvPr id="3" name="Subtitle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sz="3600" b="1" dirty="0" smtClean="0">
                <a:solidFill>
                  <a:srgbClr val="00B050"/>
                </a:solidFill>
                <a:latin typeface="Browallia New" pitchFamily="34" charset="-34"/>
                <a:ea typeface="Batang" pitchFamily="18" charset="-127"/>
                <a:cs typeface="Browallia New" pitchFamily="34" charset="-34"/>
              </a:rPr>
              <a:t>Paper: Development Communication</a:t>
            </a:r>
          </a:p>
          <a:p>
            <a:r>
              <a:rPr lang="en-US" sz="3600" b="1" dirty="0" smtClean="0">
                <a:solidFill>
                  <a:srgbClr val="00B050"/>
                </a:solidFill>
                <a:latin typeface="Browallia New" pitchFamily="34" charset="-34"/>
                <a:ea typeface="Batang" pitchFamily="18" charset="-127"/>
                <a:cs typeface="Browallia New" pitchFamily="34" charset="-34"/>
              </a:rPr>
              <a:t>Course: BJMC , Semester: II</a:t>
            </a:r>
            <a:br>
              <a:rPr lang="en-US" sz="3600" b="1" dirty="0" smtClean="0">
                <a:solidFill>
                  <a:srgbClr val="00B050"/>
                </a:solidFill>
                <a:latin typeface="Browallia New" pitchFamily="34" charset="-34"/>
                <a:ea typeface="Batang" pitchFamily="18" charset="-127"/>
                <a:cs typeface="Browallia New" pitchFamily="34" charset="-34"/>
              </a:rPr>
            </a:br>
            <a:r>
              <a:rPr lang="en-US" sz="3600" b="1" dirty="0" smtClean="0">
                <a:solidFill>
                  <a:srgbClr val="00B050"/>
                </a:solidFill>
                <a:latin typeface="Browallia New" pitchFamily="34" charset="-34"/>
                <a:ea typeface="Batang" pitchFamily="18" charset="-127"/>
                <a:cs typeface="Browallia New" pitchFamily="34" charset="-34"/>
              </a:rPr>
              <a:t>Institution: DSPMU, Ranchi</a:t>
            </a:r>
            <a:br>
              <a:rPr lang="en-US" sz="3600" b="1" dirty="0" smtClean="0">
                <a:solidFill>
                  <a:srgbClr val="00B050"/>
                </a:solidFill>
                <a:latin typeface="Browallia New" pitchFamily="34" charset="-34"/>
                <a:ea typeface="Batang" pitchFamily="18" charset="-127"/>
                <a:cs typeface="Browallia New" pitchFamily="34" charset="-34"/>
              </a:rPr>
            </a:br>
            <a:r>
              <a:rPr lang="en-US" sz="3600" b="1" dirty="0" smtClean="0">
                <a:solidFill>
                  <a:srgbClr val="00B050"/>
                </a:solidFill>
                <a:latin typeface="Browallia New" pitchFamily="34" charset="-34"/>
                <a:ea typeface="Batang" pitchFamily="18" charset="-127"/>
                <a:cs typeface="Browallia New" pitchFamily="34" charset="-34"/>
              </a:rPr>
              <a:t>Teacher’s Name: Sumedha Chaudhury</a:t>
            </a:r>
            <a:r>
              <a:rPr lang="en-US" b="1" dirty="0" smtClean="0">
                <a:solidFill>
                  <a:srgbClr val="00B050"/>
                </a:solidFill>
                <a:latin typeface="Candara" pitchFamily="34" charset="0"/>
                <a:ea typeface="Batang" pitchFamily="18" charset="-127"/>
              </a:rPr>
              <a:t/>
            </a:r>
            <a:br>
              <a:rPr lang="en-US" b="1" dirty="0" smtClean="0">
                <a:solidFill>
                  <a:srgbClr val="00B050"/>
                </a:solidFill>
                <a:latin typeface="Candara" pitchFamily="34" charset="0"/>
                <a:ea typeface="Batang" pitchFamily="18" charset="-127"/>
              </a:rPr>
            </a:br>
            <a:endParaRPr lang="en-IN" b="1" dirty="0" smtClean="0">
              <a:solidFill>
                <a:srgbClr val="00B050"/>
              </a:solidFill>
              <a:latin typeface="Candara" pitchFamily="34" charset="0"/>
              <a:ea typeface="Batang" pitchFamily="18" charset="-127"/>
            </a:endParaRPr>
          </a:p>
          <a:p>
            <a:endParaRPr lang="en-IN"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b="1" dirty="0" smtClean="0">
                <a:latin typeface="Aharoni" pitchFamily="2" charset="-79"/>
                <a:cs typeface="Aharoni" pitchFamily="2" charset="-79"/>
              </a:rPr>
              <a:t>Definition</a:t>
            </a:r>
            <a:endParaRPr lang="en-IN" b="1"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92500"/>
          </a:bodyPr>
          <a:lstStyle/>
          <a:p>
            <a:pPr algn="just">
              <a:buNone/>
            </a:pPr>
            <a:r>
              <a:rPr lang="en-US" dirty="0" smtClean="0"/>
              <a:t>     </a:t>
            </a:r>
            <a:r>
              <a:rPr lang="en-US" sz="2800" dirty="0" smtClean="0">
                <a:solidFill>
                  <a:srgbClr val="FF0000"/>
                </a:solidFill>
                <a:latin typeface="Times New Roman" pitchFamily="18" charset="0"/>
                <a:cs typeface="Times New Roman" pitchFamily="18" charset="0"/>
              </a:rPr>
              <a:t>"Sustainable development is development that meets the needs of the present without compromising the ability of future generations to meet their own needs. It contains within it two key concepts:</a:t>
            </a:r>
            <a:endParaRPr lang="en-IN" sz="2800" dirty="0" smtClean="0">
              <a:solidFill>
                <a:srgbClr val="FF0000"/>
              </a:solidFill>
              <a:latin typeface="Times New Roman" pitchFamily="18" charset="0"/>
              <a:cs typeface="Times New Roman" pitchFamily="18" charset="0"/>
            </a:endParaRPr>
          </a:p>
          <a:p>
            <a:pPr lvl="0" algn="just">
              <a:buFont typeface="Wingdings" pitchFamily="2" charset="2"/>
              <a:buChar char="Ø"/>
            </a:pPr>
            <a:r>
              <a:rPr lang="en-US" sz="2800" dirty="0" smtClean="0">
                <a:solidFill>
                  <a:srgbClr val="FF0000"/>
                </a:solidFill>
                <a:latin typeface="Times New Roman" pitchFamily="18" charset="0"/>
                <a:cs typeface="Times New Roman" pitchFamily="18" charset="0"/>
              </a:rPr>
              <a:t>    the concept of </a:t>
            </a:r>
            <a:r>
              <a:rPr lang="en-US" sz="2800" b="1" dirty="0" smtClean="0">
                <a:solidFill>
                  <a:srgbClr val="FF0000"/>
                </a:solidFill>
                <a:latin typeface="Times New Roman" pitchFamily="18" charset="0"/>
                <a:cs typeface="Times New Roman" pitchFamily="18" charset="0"/>
              </a:rPr>
              <a:t>needs</a:t>
            </a:r>
            <a:r>
              <a:rPr lang="en-US" sz="2800" dirty="0" smtClean="0">
                <a:solidFill>
                  <a:srgbClr val="FF0000"/>
                </a:solidFill>
                <a:latin typeface="Times New Roman" pitchFamily="18" charset="0"/>
                <a:cs typeface="Times New Roman" pitchFamily="18" charset="0"/>
              </a:rPr>
              <a:t>, in particular the essential needs of the world's poor, to which overriding priority should be given; and</a:t>
            </a:r>
            <a:endParaRPr lang="en-IN" sz="2800" dirty="0" smtClean="0">
              <a:solidFill>
                <a:srgbClr val="FF0000"/>
              </a:solidFill>
              <a:latin typeface="Times New Roman" pitchFamily="18" charset="0"/>
              <a:cs typeface="Times New Roman" pitchFamily="18" charset="0"/>
            </a:endParaRPr>
          </a:p>
          <a:p>
            <a:pPr lvl="0" algn="just">
              <a:buFont typeface="Wingdings" pitchFamily="2" charset="2"/>
              <a:buChar char="Ø"/>
            </a:pPr>
            <a:r>
              <a:rPr lang="en-US" sz="2800" dirty="0" smtClean="0">
                <a:solidFill>
                  <a:srgbClr val="FF0000"/>
                </a:solidFill>
                <a:latin typeface="Times New Roman" pitchFamily="18" charset="0"/>
                <a:cs typeface="Times New Roman" pitchFamily="18" charset="0"/>
              </a:rPr>
              <a:t>     the idea of </a:t>
            </a:r>
            <a:r>
              <a:rPr lang="en-US" sz="2800" b="1" dirty="0" smtClean="0">
                <a:solidFill>
                  <a:srgbClr val="FF0000"/>
                </a:solidFill>
                <a:latin typeface="Times New Roman" pitchFamily="18" charset="0"/>
                <a:cs typeface="Times New Roman" pitchFamily="18" charset="0"/>
              </a:rPr>
              <a:t>limitations</a:t>
            </a:r>
            <a:r>
              <a:rPr lang="en-US" sz="2800" dirty="0" smtClean="0">
                <a:solidFill>
                  <a:srgbClr val="FF0000"/>
                </a:solidFill>
                <a:latin typeface="Times New Roman" pitchFamily="18" charset="0"/>
                <a:cs typeface="Times New Roman" pitchFamily="18" charset="0"/>
              </a:rPr>
              <a:t> imposed by the state of technology and social organization on the environment's ability to meet present and future needs."</a:t>
            </a:r>
            <a:endParaRPr lang="en-IN" sz="2800" dirty="0" smtClean="0">
              <a:solidFill>
                <a:srgbClr val="FF0000"/>
              </a:solidFill>
              <a:latin typeface="Times New Roman" pitchFamily="18" charset="0"/>
              <a:cs typeface="Times New Roman" pitchFamily="18" charset="0"/>
            </a:endParaRPr>
          </a:p>
          <a:p>
            <a:pPr>
              <a:buNone/>
            </a:pPr>
            <a:endParaRPr lang="en-IN" dirty="0"/>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n-US" dirty="0" smtClean="0">
                <a:latin typeface="Aharoni" pitchFamily="2" charset="-79"/>
                <a:cs typeface="Aharoni" pitchFamily="2" charset="-79"/>
              </a:rPr>
              <a:t>Elaborating Sustainable Development</a:t>
            </a:r>
            <a:endParaRPr lang="en-IN"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10000"/>
          </a:bodyPr>
          <a:lstStyle/>
          <a:p>
            <a:pPr algn="just"/>
            <a:r>
              <a:rPr lang="en-US" sz="2800" dirty="0" smtClean="0">
                <a:latin typeface="Times New Roman" pitchFamily="18" charset="0"/>
                <a:cs typeface="Times New Roman" pitchFamily="18" charset="0"/>
              </a:rPr>
              <a:t>When you think of the world as a system over space, you grow to understand that air pollution from North America affects air quality in Asia, and that pesticides sprayed in Argentina could harm fish stocks off the coast of Australia.</a:t>
            </a:r>
            <a:endParaRPr lang="en-IN"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And when you think of the world as a system over time, you start to realize that the decisions our grandparents made about how to farm the land continue to affect agricultural practice today; and the economic policies we endorse today will have an impact on urban poverty when our children are adults.</a:t>
            </a:r>
            <a:endParaRPr lang="en-IN" sz="2800" dirty="0" smtClean="0">
              <a:latin typeface="Times New Roman" pitchFamily="18" charset="0"/>
              <a:cs typeface="Times New Roman" pitchFamily="18" charset="0"/>
            </a:endParaRPr>
          </a:p>
          <a:p>
            <a:endParaRPr lang="en-IN" dirty="0"/>
          </a:p>
        </p:txBody>
      </p:sp>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US" sz="2600" dirty="0" smtClean="0">
                <a:latin typeface="Times New Roman" pitchFamily="18" charset="0"/>
                <a:cs typeface="Times New Roman" pitchFamily="18" charset="0"/>
              </a:rPr>
              <a:t>We also understand that quality of life is a system, too. It's good to be physically healthy, but what if you are poor and don't have access to education? It's good to have a secure income, but what if the air in your part of the world is unclean? And it's good to have freedom of religious expression, but what if you can't feed your family?</a:t>
            </a:r>
            <a:endParaRPr lang="en-IN"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The concept of sustainable development is rooted in this sort of systems thinking. It helps us understand ourselves and our world. The problems we face are complex and serious—and we can't address them in the same way we created them. But we </a:t>
            </a:r>
            <a:r>
              <a:rPr lang="en-US" sz="2600" i="1" dirty="0" smtClean="0">
                <a:latin typeface="Times New Roman" pitchFamily="18" charset="0"/>
                <a:cs typeface="Times New Roman" pitchFamily="18" charset="0"/>
              </a:rPr>
              <a:t>can</a:t>
            </a:r>
            <a:r>
              <a:rPr lang="en-US" sz="2600" dirty="0" smtClean="0">
                <a:latin typeface="Times New Roman" pitchFamily="18" charset="0"/>
                <a:cs typeface="Times New Roman" pitchFamily="18" charset="0"/>
              </a:rPr>
              <a:t> address them.</a:t>
            </a:r>
            <a:endParaRPr lang="en-IN" sz="2600" dirty="0" smtClean="0">
              <a:latin typeface="Times New Roman" pitchFamily="18" charset="0"/>
              <a:cs typeface="Times New Roman" pitchFamily="18" charset="0"/>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latin typeface="Aharoni" pitchFamily="2" charset="-79"/>
                <a:cs typeface="Aharoni" pitchFamily="2" charset="-79"/>
              </a:rPr>
              <a:t>Puzzle Diagram </a:t>
            </a:r>
            <a:endParaRPr lang="en-IN" dirty="0">
              <a:latin typeface="Aharoni" pitchFamily="2" charset="-79"/>
              <a:cs typeface="Aharoni" pitchFamily="2" charset="-79"/>
            </a:endParaRPr>
          </a:p>
        </p:txBody>
      </p:sp>
      <p:sp>
        <p:nvSpPr>
          <p:cNvPr id="3" name="Content Placeholder 2"/>
          <p:cNvSpPr>
            <a:spLocks noGrp="1"/>
          </p:cNvSpPr>
          <p:nvPr>
            <p:ph idx="1"/>
          </p:nvPr>
        </p:nvSpPr>
        <p:spPr/>
        <p:txBody>
          <a:bodyPr/>
          <a:lstStyle/>
          <a:p>
            <a:pPr>
              <a:buNone/>
            </a:pPr>
            <a:r>
              <a:rPr lang="en-US" dirty="0" smtClean="0"/>
              <a:t>  </a:t>
            </a:r>
            <a:endParaRPr lang="en-IN" dirty="0"/>
          </a:p>
        </p:txBody>
      </p:sp>
      <p:sp>
        <p:nvSpPr>
          <p:cNvPr id="4" name="Diamond 3"/>
          <p:cNvSpPr/>
          <p:nvPr/>
        </p:nvSpPr>
        <p:spPr>
          <a:xfrm>
            <a:off x="3733800" y="1828800"/>
            <a:ext cx="1371600" cy="18288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Diamond 4"/>
          <p:cNvSpPr/>
          <p:nvPr/>
        </p:nvSpPr>
        <p:spPr>
          <a:xfrm>
            <a:off x="2971800" y="3886200"/>
            <a:ext cx="1371600" cy="1905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Diamond 5"/>
          <p:cNvSpPr/>
          <p:nvPr/>
        </p:nvSpPr>
        <p:spPr>
          <a:xfrm>
            <a:off x="4648200" y="3810000"/>
            <a:ext cx="1447800" cy="19812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p:cNvSpPr txBox="1"/>
          <p:nvPr/>
        </p:nvSpPr>
        <p:spPr>
          <a:xfrm>
            <a:off x="3962400" y="2438400"/>
            <a:ext cx="1143000" cy="369332"/>
          </a:xfrm>
          <a:prstGeom prst="rect">
            <a:avLst/>
          </a:prstGeom>
          <a:noFill/>
        </p:spPr>
        <p:txBody>
          <a:bodyPr wrap="square" rtlCol="0">
            <a:spAutoFit/>
          </a:bodyPr>
          <a:lstStyle/>
          <a:p>
            <a:r>
              <a:rPr lang="en-US" dirty="0" smtClean="0"/>
              <a:t>Social </a:t>
            </a:r>
            <a:endParaRPr lang="en-IN" dirty="0"/>
          </a:p>
        </p:txBody>
      </p:sp>
      <p:sp>
        <p:nvSpPr>
          <p:cNvPr id="8" name="TextBox 7"/>
          <p:cNvSpPr txBox="1"/>
          <p:nvPr/>
        </p:nvSpPr>
        <p:spPr>
          <a:xfrm>
            <a:off x="3200400" y="4495800"/>
            <a:ext cx="1371600" cy="369332"/>
          </a:xfrm>
          <a:prstGeom prst="rect">
            <a:avLst/>
          </a:prstGeom>
          <a:noFill/>
        </p:spPr>
        <p:txBody>
          <a:bodyPr wrap="square" rtlCol="0">
            <a:spAutoFit/>
          </a:bodyPr>
          <a:lstStyle/>
          <a:p>
            <a:r>
              <a:rPr lang="en-US" dirty="0" smtClean="0"/>
              <a:t>Economic</a:t>
            </a:r>
            <a:endParaRPr lang="en-IN" dirty="0"/>
          </a:p>
        </p:txBody>
      </p:sp>
      <p:sp>
        <p:nvSpPr>
          <p:cNvPr id="9" name="TextBox 8"/>
          <p:cNvSpPr txBox="1"/>
          <p:nvPr/>
        </p:nvSpPr>
        <p:spPr>
          <a:xfrm>
            <a:off x="4724400" y="4648200"/>
            <a:ext cx="1524000" cy="369332"/>
          </a:xfrm>
          <a:prstGeom prst="rect">
            <a:avLst/>
          </a:prstGeom>
          <a:noFill/>
        </p:spPr>
        <p:txBody>
          <a:bodyPr wrap="square" rtlCol="0">
            <a:spAutoFit/>
          </a:bodyPr>
          <a:lstStyle/>
          <a:p>
            <a:r>
              <a:rPr lang="en-US" dirty="0" smtClean="0"/>
              <a:t>Environment</a:t>
            </a:r>
            <a:endParaRPr lang="en-IN"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6" name="Content Placeholder 5"/>
          <p:cNvGraphicFramePr>
            <a:graphicFrameLocks noGrp="1"/>
          </p:cNvGraphicFramePr>
          <p:nvPr>
            <p:ph idx="1"/>
          </p:nvPr>
        </p:nvGraphicFramePr>
        <p:xfrm>
          <a:off x="457200" y="1600200"/>
          <a:ext cx="8458200" cy="2209800"/>
        </p:xfrm>
        <a:graphic>
          <a:graphicData uri="http://schemas.openxmlformats.org/drawingml/2006/table">
            <a:tbl>
              <a:tblPr firstRow="1" bandRow="1">
                <a:tableStyleId>{5C22544A-7EE6-4342-B048-85BDC9FD1C3A}</a:tableStyleId>
              </a:tblPr>
              <a:tblGrid>
                <a:gridCol w="2819400"/>
                <a:gridCol w="2819400"/>
                <a:gridCol w="2819400"/>
              </a:tblGrid>
              <a:tr h="388712">
                <a:tc>
                  <a:txBody>
                    <a:bodyPr/>
                    <a:lstStyle/>
                    <a:p>
                      <a:r>
                        <a:rPr lang="en-US" dirty="0" smtClean="0"/>
                        <a:t>Services </a:t>
                      </a:r>
                      <a:endParaRPr lang="en-IN" dirty="0"/>
                    </a:p>
                  </a:txBody>
                  <a:tcPr/>
                </a:tc>
                <a:tc>
                  <a:txBody>
                    <a:bodyPr/>
                    <a:lstStyle/>
                    <a:p>
                      <a:r>
                        <a:rPr lang="en-US" dirty="0" smtClean="0"/>
                        <a:t>Equity </a:t>
                      </a:r>
                      <a:endParaRPr lang="en-IN" dirty="0"/>
                    </a:p>
                  </a:txBody>
                  <a:tcPr/>
                </a:tc>
                <a:tc>
                  <a:txBody>
                    <a:bodyPr/>
                    <a:lstStyle/>
                    <a:p>
                      <a:r>
                        <a:rPr lang="en-US" dirty="0" smtClean="0"/>
                        <a:t>Biodiversity</a:t>
                      </a:r>
                      <a:endParaRPr lang="en-IN" dirty="0"/>
                    </a:p>
                  </a:txBody>
                  <a:tcPr/>
                </a:tc>
              </a:tr>
              <a:tr h="1821088">
                <a:tc>
                  <a:txBody>
                    <a:bodyPr/>
                    <a:lstStyle/>
                    <a:p>
                      <a:pPr>
                        <a:buFont typeface="Wingdings" pitchFamily="2" charset="2"/>
                        <a:buChar char="Ø"/>
                      </a:pPr>
                      <a:r>
                        <a:rPr lang="en-US" dirty="0" smtClean="0"/>
                        <a:t>Household</a:t>
                      </a:r>
                      <a:r>
                        <a:rPr lang="en-US" baseline="0" dirty="0" smtClean="0"/>
                        <a:t> Needs</a:t>
                      </a:r>
                    </a:p>
                    <a:p>
                      <a:pPr>
                        <a:buFont typeface="Wingdings" pitchFamily="2" charset="2"/>
                        <a:buChar char="Ø"/>
                      </a:pPr>
                      <a:r>
                        <a:rPr lang="en-US" baseline="0" dirty="0" smtClean="0"/>
                        <a:t>Industrial Growth</a:t>
                      </a:r>
                    </a:p>
                    <a:p>
                      <a:pPr>
                        <a:buFont typeface="Wingdings" pitchFamily="2" charset="2"/>
                        <a:buChar char="Ø"/>
                      </a:pPr>
                      <a:r>
                        <a:rPr lang="en-US" baseline="0" dirty="0" smtClean="0"/>
                        <a:t>Agricultural Growth</a:t>
                      </a:r>
                    </a:p>
                    <a:p>
                      <a:pPr>
                        <a:buFont typeface="Wingdings" pitchFamily="2" charset="2"/>
                        <a:buChar char="Ø"/>
                      </a:pPr>
                      <a:r>
                        <a:rPr lang="en-US" baseline="0" dirty="0" smtClean="0"/>
                        <a:t>Efficient Use of Labour</a:t>
                      </a:r>
                      <a:endParaRPr lang="en-IN" dirty="0"/>
                    </a:p>
                  </a:txBody>
                  <a:tcPr/>
                </a:tc>
                <a:tc>
                  <a:txBody>
                    <a:bodyPr/>
                    <a:lstStyle/>
                    <a:p>
                      <a:pPr>
                        <a:buFont typeface="Wingdings" pitchFamily="2" charset="2"/>
                        <a:buChar char="Ø"/>
                      </a:pPr>
                      <a:r>
                        <a:rPr lang="en-US" dirty="0" smtClean="0"/>
                        <a:t>Participation</a:t>
                      </a:r>
                    </a:p>
                    <a:p>
                      <a:pPr>
                        <a:buFont typeface="Wingdings" pitchFamily="2" charset="2"/>
                        <a:buChar char="Ø"/>
                      </a:pPr>
                      <a:r>
                        <a:rPr lang="en-US" baseline="0" dirty="0" smtClean="0"/>
                        <a:t>Empowerment</a:t>
                      </a:r>
                    </a:p>
                    <a:p>
                      <a:pPr>
                        <a:buFont typeface="Wingdings" pitchFamily="2" charset="2"/>
                        <a:buChar char="Ø"/>
                      </a:pPr>
                      <a:r>
                        <a:rPr lang="en-US" baseline="0" dirty="0" smtClean="0"/>
                        <a:t>Social Mobility</a:t>
                      </a:r>
                    </a:p>
                    <a:p>
                      <a:pPr>
                        <a:buFont typeface="Wingdings" pitchFamily="2" charset="2"/>
                        <a:buChar char="Ø"/>
                      </a:pPr>
                      <a:r>
                        <a:rPr lang="en-US" baseline="0" dirty="0" smtClean="0"/>
                        <a:t>Cultural Preservation</a:t>
                      </a:r>
                    </a:p>
                    <a:p>
                      <a:pPr>
                        <a:buFont typeface="Wingdings" pitchFamily="2" charset="2"/>
                        <a:buChar char="Ø"/>
                      </a:pPr>
                      <a:endParaRPr lang="en-IN" dirty="0"/>
                    </a:p>
                  </a:txBody>
                  <a:tcPr/>
                </a:tc>
                <a:tc>
                  <a:txBody>
                    <a:bodyPr/>
                    <a:lstStyle/>
                    <a:p>
                      <a:pPr>
                        <a:buFont typeface="Wingdings" pitchFamily="2" charset="2"/>
                        <a:buChar char="Ø"/>
                      </a:pPr>
                      <a:r>
                        <a:rPr lang="en-US" dirty="0" smtClean="0"/>
                        <a:t>Biodiversity</a:t>
                      </a:r>
                    </a:p>
                    <a:p>
                      <a:pPr>
                        <a:buFont typeface="Wingdings" pitchFamily="2" charset="2"/>
                        <a:buChar char="Ø"/>
                      </a:pPr>
                      <a:r>
                        <a:rPr lang="en-US" dirty="0" smtClean="0"/>
                        <a:t>Natural Resources</a:t>
                      </a:r>
                    </a:p>
                    <a:p>
                      <a:pPr>
                        <a:buFont typeface="Wingdings" pitchFamily="2" charset="2"/>
                        <a:buChar char="Ø"/>
                      </a:pPr>
                      <a:r>
                        <a:rPr lang="en-US" dirty="0" smtClean="0"/>
                        <a:t>Carrying Capacity</a:t>
                      </a:r>
                    </a:p>
                    <a:p>
                      <a:pPr>
                        <a:buFont typeface="Wingdings" pitchFamily="2" charset="2"/>
                        <a:buChar char="Ø"/>
                      </a:pPr>
                      <a:r>
                        <a:rPr lang="en-US" dirty="0" smtClean="0"/>
                        <a:t>Ecosystem</a:t>
                      </a:r>
                      <a:r>
                        <a:rPr lang="en-US" baseline="0" dirty="0" smtClean="0"/>
                        <a:t> Integrity</a:t>
                      </a:r>
                    </a:p>
                    <a:p>
                      <a:pPr>
                        <a:buFont typeface="Wingdings" pitchFamily="2" charset="2"/>
                        <a:buChar char="Ø"/>
                      </a:pPr>
                      <a:r>
                        <a:rPr lang="en-US" baseline="0" dirty="0" smtClean="0"/>
                        <a:t>Clean Air and Water</a:t>
                      </a:r>
                    </a:p>
                    <a:p>
                      <a:pPr>
                        <a:buFont typeface="Wingdings" pitchFamily="2" charset="2"/>
                        <a:buChar char="Ø"/>
                      </a:pPr>
                      <a:endParaRPr lang="en-IN" dirty="0"/>
                    </a:p>
                  </a:txBody>
                  <a:tcPr/>
                </a:tc>
              </a:tr>
            </a:tbl>
          </a:graphicData>
        </a:graphic>
      </p:graphicFrame>
    </p:spTree>
  </p:cSld>
  <p:clrMapOvr>
    <a:masterClrMapping/>
  </p:clrMapOvr>
  <p:transition>
    <p:wipe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310</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Sustainable Development (Unit II) </vt:lpstr>
      <vt:lpstr>Definition</vt:lpstr>
      <vt:lpstr>Elaborating Sustainable Development</vt:lpstr>
      <vt:lpstr>Slide 4</vt:lpstr>
      <vt:lpstr>Puzzle Diagram </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Development </dc:title>
  <dc:creator>Admin</dc:creator>
  <cp:lastModifiedBy>Admin</cp:lastModifiedBy>
  <cp:revision>10</cp:revision>
  <dcterms:created xsi:type="dcterms:W3CDTF">2006-08-16T00:00:00Z</dcterms:created>
  <dcterms:modified xsi:type="dcterms:W3CDTF">2020-05-07T03:45:25Z</dcterms:modified>
</cp:coreProperties>
</file>